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5"/>
  </p:sldMasterIdLst>
  <p:notesMasterIdLst>
    <p:notesMasterId r:id="rId15"/>
  </p:notesMasterIdLst>
  <p:sldIdLst>
    <p:sldId id="256" r:id="rId6"/>
    <p:sldId id="257" r:id="rId7"/>
    <p:sldId id="689" r:id="rId8"/>
    <p:sldId id="687" r:id="rId9"/>
    <p:sldId id="258" r:id="rId10"/>
    <p:sldId id="259" r:id="rId11"/>
    <p:sldId id="260" r:id="rId12"/>
    <p:sldId id="261" r:id="rId13"/>
    <p:sldId id="6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phanie" initials="S" lastIdx="2" clrIdx="0">
    <p:extLst>
      <p:ext uri="{19B8F6BF-5375-455C-9EA6-DF929625EA0E}">
        <p15:presenceInfo xmlns:p15="http://schemas.microsoft.com/office/powerpoint/2012/main" userId="S::stephanie.johns@weston.ac.uk::0a9d418f-8235-4fa9-b861-ec94024c94c9" providerId="AD"/>
      </p:ext>
    </p:extLst>
  </p:cmAuthor>
  <p:cmAuthor id="2" name="Claire Arbery" initials="CA" lastIdx="1" clrIdx="1">
    <p:extLst>
      <p:ext uri="{19B8F6BF-5375-455C-9EA6-DF929625EA0E}">
        <p15:presenceInfo xmlns:p15="http://schemas.microsoft.com/office/powerpoint/2012/main" userId="S::claire.arbery@weston.ac.uk::17dd44c3-b453-4e8e-9df5-49d2f9fe50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62656A"/>
    <a:srgbClr val="F683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4724" autoAdjust="0"/>
  </p:normalViewPr>
  <p:slideViewPr>
    <p:cSldViewPr snapToGrid="0">
      <p:cViewPr varScale="1">
        <p:scale>
          <a:sx n="79" d="100"/>
          <a:sy n="79" d="100"/>
        </p:scale>
        <p:origin x="37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1E48-57D2-4D9D-8D23-F82418D6C3AC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D0AB23-CB5E-4F15-B21E-0930232690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2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Smile and Welcome the Learners </a:t>
            </a:r>
          </a:p>
          <a:p>
            <a:r>
              <a:rPr lang="en-GB" dirty="0"/>
              <a:t>Introduce yourself </a:t>
            </a:r>
          </a:p>
          <a:p>
            <a:r>
              <a:rPr lang="en-GB" dirty="0"/>
              <a:t>Explain that they are registered and looked after by their home Institution, but you are Associated with the IoT </a:t>
            </a:r>
          </a:p>
          <a:p>
            <a:endParaRPr lang="en-GB" dirty="0"/>
          </a:p>
          <a:p>
            <a:r>
              <a:rPr lang="en-GB" dirty="0"/>
              <a:t>This will not affect your degree or other qualifications – its demonstrating the reach and support that the IoT has had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28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75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Map shows the Partners of the IoT and their investments for the current delviery locations for the West of England IoT.  </a:t>
            </a:r>
          </a:p>
          <a:p>
            <a:r>
              <a:rPr lang="en-GB" dirty="0"/>
              <a:t>Talk about the relevant investment for your Institution.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840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IoT are supported by a number of Anchor Employers who commit to support the IoT and their learners – whether they are Apprentices or Full time or  Part time learners .  </a:t>
            </a:r>
          </a:p>
          <a:p>
            <a:r>
              <a:rPr lang="en-GB" dirty="0"/>
              <a:t>Tailor as relevant to the student group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97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Partners to confirm that these are still correct for their organisation – </a:t>
            </a:r>
            <a:r>
              <a:rPr lang="en-GB" b="1" dirty="0"/>
              <a:t>Action all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369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>
                <a:highlight>
                  <a:srgbClr val="FFFF00"/>
                </a:highlight>
              </a:rPr>
              <a:t>FOR EDIT for the Partner to customise as appropriate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0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Pin Badges with the Instructions </a:t>
            </a:r>
          </a:p>
          <a:p>
            <a:r>
              <a:rPr lang="en-GB" dirty="0"/>
              <a:t>QR Code to capture details </a:t>
            </a:r>
          </a:p>
          <a:p>
            <a:r>
              <a:rPr lang="en-GB" dirty="0"/>
              <a:t>Sign up for newsletter / </a:t>
            </a:r>
          </a:p>
          <a:p>
            <a:r>
              <a:rPr lang="en-GB" dirty="0"/>
              <a:t>Survey ? 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INVITE TO A ‘CROSS PARTNERSHIP  EVENT’ FOR ALL COURSES AND STARTS LATER IN ACADEMIC YEAR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76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Issue Pin Badges with the Instructions </a:t>
            </a:r>
          </a:p>
          <a:p>
            <a:r>
              <a:rPr lang="en-GB" dirty="0"/>
              <a:t>QR Code to capture details </a:t>
            </a:r>
          </a:p>
          <a:p>
            <a:r>
              <a:rPr lang="en-GB" dirty="0"/>
              <a:t>Sign up for newsletter / </a:t>
            </a:r>
          </a:p>
          <a:p>
            <a:r>
              <a:rPr lang="en-GB" dirty="0"/>
              <a:t>Survey will follow later in the Autumn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D0AB23-CB5E-4F15-B21E-0930232690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554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9130F-1A29-4252-9764-D5BAA774F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29AEC6-EA50-4CAC-B95B-B38D40429C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5C3DEE-DAA0-411E-BDD1-98F3CBAD1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078B2-11E6-4685-BC07-CA87B1496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1C6F2A-CF9F-4DE1-968B-6A6634A6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79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FACC1-647D-40E6-80CD-985E1B365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26CC19-33B7-4EED-98D3-C0FFFAF1D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72E11-B409-4D1F-B4FA-F2E0FDABD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C124D-FBD9-4813-A0CE-76F334320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9CC369-C674-450F-AACB-40DCEBA74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711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3BBCE2-3B72-4989-80E8-CE8E7F869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8E65B-155D-49F0-9241-68189C13B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D5A61-806D-483D-9FCA-E30984C65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29060-A765-403F-93EB-1D80FF74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3762-0CE7-4F2A-ACE3-74D17DBE0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42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156C-900B-472A-953C-ED9C3038B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274E69-9D73-4A46-B90E-AB7880FFC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D0E07-D20B-4E97-A4C7-E0A1C2C1B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7895C5-8A22-4292-8E85-C2387F005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E2438-83D3-4AFE-89E3-67754B2BF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3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52D9E-EC98-455F-98AF-5B76179F1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7145-F580-4C7A-87D4-147F80C4C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99DB2-EA60-413B-8C46-3BFD139F9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B0124-E18F-4ABD-BD45-1FD365A8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81A75-AEB7-4A4E-8215-8616C20E8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07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BE044-5588-4EC6-A634-AE6358CD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0BA81-A7AD-491C-9838-2D330C71E2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CCF48-758A-4647-9126-CE752C1D0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B8F42-01DB-47A7-B822-486CF75D4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BE097-6E30-4B07-9402-00671B29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9E05C-6E54-4C4C-8F41-0BA44B235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F571F-7139-4625-A9E2-ABE07FD25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C0941-2C7A-495C-9911-CD5E6FD29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7CA407-D1E7-49F0-A62D-265C18329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6CB5CE-46BA-4226-ABC1-8E49CA49CC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21D48-7FD8-4400-B354-569FCF5942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2ABD0D-562C-45B8-8861-8C520F78D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7EBEE-AE38-411A-9F4B-EBE9E930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C91018-EC91-4A05-A1F1-80D7ACB9A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9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87F06-D3A6-4F84-805C-91293686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9F39BD-23B7-4C73-8ADB-90C50837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B3F80C-F205-444A-97AA-F3A71D76C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91B10-F2A9-43D8-B8B5-AD885DEFD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757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342C3-F009-45F8-8400-FEB3BB8B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6041C-7768-458A-9CF7-A37EF96C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994BB-523F-46CF-BB33-F94A6C1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84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C1BB0-93C6-4B07-A38D-2EAA4C466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8E0DB-6CAB-48DB-BDE4-E4622B8F1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1E5B4-81F6-4DB7-97CC-BD50215516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348F9F-C3FC-4A0D-BD21-2EE73F9CB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9CEF3D-12EB-44C0-87ED-58895B926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2D6FC-CBE7-4D4A-9B5A-B5F17000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918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531C-B6D4-48DD-8283-273C474B8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E2BDF4-380B-4EE0-9751-3071EEE58A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EF062-CFC4-4434-B1D7-F21EF6121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2645D3-8821-4B24-A752-EE3AA919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58F399-EA6E-4405-96F1-522353024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AF567-8906-4EDE-AC95-1604DD7A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333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761915-E1DD-464F-A422-8A3000E0F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188694-92E9-43E2-9817-4D039B04F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21A82-78EC-448A-AA19-DC5B483A16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24/08/2022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534FC-6268-4212-936A-4AED34895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E7430-C940-4D96-B004-3EF9C45A5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9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AC9D085-26FE-4887-BE5E-E92D3BE5DE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00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C2D5C3-D09D-43C4-A843-18C26B80AD8A}"/>
              </a:ext>
            </a:extLst>
          </p:cNvPr>
          <p:cNvSpPr txBox="1"/>
          <p:nvPr/>
        </p:nvSpPr>
        <p:spPr>
          <a:xfrm>
            <a:off x="1133974" y="1598291"/>
            <a:ext cx="1153527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4800" b="1" i="0" u="none" strike="noStrike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WEST OF ENGLAND</a:t>
            </a:r>
          </a:p>
          <a:p>
            <a:pPr algn="l"/>
            <a:r>
              <a:rPr lang="en-GB" sz="4800" b="1" i="0" u="none" strike="noStrike" baseline="0" dirty="0">
                <a:solidFill>
                  <a:srgbClr val="FFFFFF"/>
                </a:solidFill>
                <a:latin typeface="Arial Black" panose="020B0A04020102020204" pitchFamily="34" charset="0"/>
              </a:rPr>
              <a:t>INSTITUTE OF TECHNOLOGY</a:t>
            </a:r>
          </a:p>
          <a:p>
            <a:pPr algn="l"/>
            <a:endParaRPr lang="en-GB" sz="2400" b="1" i="0" u="none" strike="noStrike" baseline="0" dirty="0">
              <a:solidFill>
                <a:srgbClr val="F68320"/>
              </a:solidFill>
              <a:latin typeface="Arial Black" panose="020B0A04020102020204" pitchFamily="34" charset="0"/>
            </a:endParaRPr>
          </a:p>
          <a:p>
            <a:pPr algn="l"/>
            <a:r>
              <a:rPr lang="en-GB" sz="2400" b="1" i="0" u="none" strike="noStrike" baseline="0" dirty="0">
                <a:solidFill>
                  <a:srgbClr val="F68320"/>
                </a:solidFill>
                <a:latin typeface="Arial Black" panose="020B0A04020102020204" pitchFamily="34" charset="0"/>
              </a:rPr>
              <a:t>SKILLS </a:t>
            </a:r>
            <a:r>
              <a:rPr lang="en-GB" sz="2400" i="0" u="none" strike="noStrike" baseline="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GB" sz="2400" b="0" i="0" u="none" strike="noStrike" baseline="0" dirty="0">
                <a:solidFill>
                  <a:srgbClr val="F68320"/>
                </a:solidFill>
                <a:latin typeface="Arial Black" panose="020B0A04020102020204" pitchFamily="34" charset="0"/>
              </a:rPr>
              <a:t> </a:t>
            </a:r>
            <a:r>
              <a:rPr lang="en-GB" sz="2400" b="1" i="0" u="none" strike="noStrike" baseline="0" dirty="0">
                <a:solidFill>
                  <a:srgbClr val="F68320"/>
                </a:solidFill>
                <a:latin typeface="Arial Black" panose="020B0A04020102020204" pitchFamily="34" charset="0"/>
              </a:rPr>
              <a:t>OUR DIGITAL FUTURE</a:t>
            </a:r>
          </a:p>
          <a:p>
            <a:pPr algn="l"/>
            <a:r>
              <a:rPr lang="en-GB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Learner Induction Academic year 22/23 </a:t>
            </a:r>
            <a:endParaRPr lang="en-GB" sz="4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1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996F49A2-D949-414B-9441-034BD7FBAF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11" y="5504906"/>
            <a:ext cx="3152274" cy="9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58D4-8584-4BA5-8AAB-D1921313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1303"/>
            <a:ext cx="11353800" cy="1325563"/>
          </a:xfrm>
        </p:spPr>
        <p:txBody>
          <a:bodyPr>
            <a:normAutofit/>
          </a:bodyPr>
          <a:lstStyle/>
          <a:p>
            <a:r>
              <a:rPr lang="en-GB" sz="8000" b="1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</a:t>
            </a:r>
            <a:r>
              <a:rPr lang="en-GB" sz="8000" b="1" dirty="0">
                <a:solidFill>
                  <a:srgbClr val="F6832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7B9B6-9517-4E06-A1CA-B521DEBC20E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B2ADFE5-EE41-4B6A-AFFE-9A07B7CBA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85A3FCD-A60E-4E98-BC94-FA61D9F14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00" y="2548272"/>
            <a:ext cx="4942011" cy="14894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2C610-5500-4ECC-894D-0595E84C361E}"/>
              </a:ext>
            </a:extLst>
          </p:cNvPr>
          <p:cNvSpPr txBox="1"/>
          <p:nvPr/>
        </p:nvSpPr>
        <p:spPr>
          <a:xfrm>
            <a:off x="-130353" y="1724614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i="0" dirty="0">
                <a:solidFill>
                  <a:srgbClr val="6265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ndustry, education and research collaborating to design and deliver flexible, higher-level technical learning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77B7B-CE73-40B7-A0FF-7EB206020E59}"/>
              </a:ext>
            </a:extLst>
          </p:cNvPr>
          <p:cNvSpPr txBox="1"/>
          <p:nvPr/>
        </p:nvSpPr>
        <p:spPr>
          <a:xfrm>
            <a:off x="182880" y="4410278"/>
            <a:ext cx="11878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 part of a group of learners joining the </a:t>
            </a:r>
          </a:p>
          <a:p>
            <a:pPr algn="ctr"/>
            <a:r>
              <a:rPr lang="en-GB" sz="28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 of England Institute of Technology (WEIoT) Programme  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C58D4-8584-4BA5-8AAB-D1921313D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71303"/>
            <a:ext cx="113538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</a:t>
            </a:r>
            <a:r>
              <a:rPr lang="en-GB" b="1" i="0" dirty="0">
                <a:solidFill>
                  <a:srgbClr val="F68320"/>
                </a:solidFill>
                <a:effectLst/>
                <a:latin typeface="Arial Black" panose="020B0A04020102020204" pitchFamily="34" charset="0"/>
              </a:rPr>
              <a:t>WEST OF ENGLAND INSTITUTE OF TECHNOLOGY (WEIoT)</a:t>
            </a:r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?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77B9B6-9517-4E06-A1CA-B521DEBC20ED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AB2ADFE5-EE41-4B6A-AFFE-9A07B7CBA8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pic>
        <p:nvPicPr>
          <p:cNvPr id="7" name="Picture 6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D85A3FCD-A60E-4E98-BC94-FA61D9F14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97" y="1837184"/>
            <a:ext cx="3285605" cy="9902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2C610-5500-4ECC-894D-0595E84C361E}"/>
              </a:ext>
            </a:extLst>
          </p:cNvPr>
          <p:cNvSpPr txBox="1"/>
          <p:nvPr/>
        </p:nvSpPr>
        <p:spPr>
          <a:xfrm>
            <a:off x="0" y="3326656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600" b="1" i="0" dirty="0">
                <a:solidFill>
                  <a:srgbClr val="62656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ndustry, education and research collaborating to design and deliver flexible, higher-level technical learning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40AD39-9F55-45F8-AEAA-413A59C771F9}"/>
              </a:ext>
            </a:extLst>
          </p:cNvPr>
          <p:cNvSpPr txBox="1"/>
          <p:nvPr/>
        </p:nvSpPr>
        <p:spPr>
          <a:xfrm>
            <a:off x="154402" y="4410278"/>
            <a:ext cx="2839452" cy="1569660"/>
          </a:xfrm>
          <a:prstGeom prst="rect">
            <a:avLst/>
          </a:prstGeom>
          <a:solidFill>
            <a:srgbClr val="F6832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WEIoT has been designed to support businesses across the region to thrive and embrace the opportunities of the digitalisation of the economy.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217E41-C856-4798-9A69-A2585B5CD58B}"/>
              </a:ext>
            </a:extLst>
          </p:cNvPr>
          <p:cNvSpPr txBox="1"/>
          <p:nvPr/>
        </p:nvSpPr>
        <p:spPr>
          <a:xfrm>
            <a:off x="3177000" y="4410278"/>
            <a:ext cx="2839452" cy="1569660"/>
          </a:xfrm>
          <a:prstGeom prst="rect">
            <a:avLst/>
          </a:prstGeom>
          <a:solidFill>
            <a:srgbClr val="F68320"/>
          </a:solidFill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One of only 12 national Institutes of Technology licenced by the Department for Education. </a:t>
            </a:r>
          </a:p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 planned by Dec 23) </a:t>
            </a:r>
          </a:p>
          <a:p>
            <a:endParaRPr lang="en-GB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95A69D-26EC-470B-ACB1-9714AE2E010B}"/>
              </a:ext>
            </a:extLst>
          </p:cNvPr>
          <p:cNvSpPr txBox="1"/>
          <p:nvPr/>
        </p:nvSpPr>
        <p:spPr>
          <a:xfrm>
            <a:off x="6199598" y="4410278"/>
            <a:ext cx="2839452" cy="1569660"/>
          </a:xfrm>
          <a:prstGeom prst="rect">
            <a:avLst/>
          </a:prstGeom>
          <a:solidFill>
            <a:srgbClr val="F68320"/>
          </a:solidFill>
        </p:spPr>
        <p:txBody>
          <a:bodyPr wrap="square" rtlCol="0">
            <a:spAutoFit/>
          </a:bodyPr>
          <a:lstStyle/>
          <a:p>
            <a:r>
              <a:rPr lang="en-GB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Working as a partnership across the region developing the future talent of tomorrow, by training and developing the workforce today. </a:t>
            </a:r>
          </a:p>
          <a:p>
            <a:endParaRPr lang="en-GB" sz="16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277B7B-CE73-40B7-A0FF-7EB206020E59}"/>
              </a:ext>
            </a:extLst>
          </p:cNvPr>
          <p:cNvSpPr txBox="1"/>
          <p:nvPr/>
        </p:nvSpPr>
        <p:spPr>
          <a:xfrm>
            <a:off x="9222195" y="4410278"/>
            <a:ext cx="2839452" cy="1569660"/>
          </a:xfrm>
          <a:prstGeom prst="rect">
            <a:avLst/>
          </a:prstGeom>
          <a:solidFill>
            <a:srgbClr val="F68320"/>
          </a:solidFill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 local employers develop higher level skills and train employees for the jobs of tomorrow.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046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6433-4779-4911-B4AC-EA7BC2F9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IoT – </a:t>
            </a:r>
            <a:r>
              <a:rPr lang="en-GB" dirty="0" err="1">
                <a:solidFill>
                  <a:srgbClr val="F68320"/>
                </a:solidFill>
                <a:latin typeface="Arial Black" panose="020B0A04020102020204" pitchFamily="34" charset="0"/>
              </a:rPr>
              <a:t>Investmentt</a:t>
            </a:r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  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AB3FD-93C5-4C99-B65D-70BA432E253E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5C076B8-CB8C-48AA-A2C1-B952B6773A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E6DA0D0-45C0-48F9-BCEA-A39A87318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212" y="1630040"/>
            <a:ext cx="6862894" cy="2335470"/>
          </a:xfrm>
        </p:spPr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91CE83-2E5B-48A5-81EF-5AFA23920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863" y="51820"/>
            <a:ext cx="11880273" cy="606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77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5BD2BAEF-22B9-43AB-ABCB-059C728A36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7" r="4196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0AF32C-C12A-487C-AF50-009FEF247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46" y="331938"/>
            <a:ext cx="10905066" cy="113573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68320"/>
                </a:solidFill>
                <a:latin typeface="Arial Black" panose="020B0A04020102020204" pitchFamily="34" charset="0"/>
              </a:rPr>
              <a:t>WEIoT PARTNERS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E0B268-183C-43C2-8E49-772203A371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20"/>
          <a:stretch/>
        </p:blipFill>
        <p:spPr>
          <a:xfrm>
            <a:off x="505214" y="2808826"/>
            <a:ext cx="5205886" cy="29182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9ECBEF-F5BC-4562-8FB9-B2BCC477E124}"/>
              </a:ext>
            </a:extLst>
          </p:cNvPr>
          <p:cNvSpPr txBox="1"/>
          <p:nvPr/>
        </p:nvSpPr>
        <p:spPr>
          <a:xfrm>
            <a:off x="1234434" y="2005783"/>
            <a:ext cx="4476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265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EMPLOYER</a:t>
            </a:r>
            <a:r>
              <a:rPr lang="en-GB" sz="24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7EC392-452C-4699-8BA8-F20D08C4597C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622076F1-B9D3-4B79-AA14-A0819F6AF6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2462AE2-DB1A-42A0-8070-324086B5B925}"/>
              </a:ext>
            </a:extLst>
          </p:cNvPr>
          <p:cNvSpPr txBox="1"/>
          <p:nvPr/>
        </p:nvSpPr>
        <p:spPr>
          <a:xfrm>
            <a:off x="7258244" y="5309540"/>
            <a:ext cx="4476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62656A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EDUCATION</a:t>
            </a:r>
            <a:r>
              <a:rPr lang="en-GB" sz="2400" b="1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solidFill>
                  <a:srgbClr val="6265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30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5B30F91-54BD-414A-BA5A-A22DAC006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3" y="4379190"/>
            <a:ext cx="10807951" cy="1856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56433-4779-4911-B4AC-EA7BC2F92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024" y="-4084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SECTORS</a:t>
            </a:r>
            <a:r>
              <a:rPr lang="en-GB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CAB3FD-93C5-4C99-B65D-70BA432E253E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05C076B8-CB8C-48AA-A2C1-B952B6773A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pic>
        <p:nvPicPr>
          <p:cNvPr id="9" name="Picture 8" descr="Text, letter&#10;&#10;Description automatically generated">
            <a:extLst>
              <a:ext uri="{FF2B5EF4-FFF2-40B4-BE49-F238E27FC236}">
                <a16:creationId xmlns:a16="http://schemas.microsoft.com/office/drawing/2014/main" id="{7366B40B-19A2-4D04-8037-389F67EEE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92" y="938464"/>
            <a:ext cx="10807952" cy="1892963"/>
          </a:xfrm>
          <a:prstGeom prst="rect">
            <a:avLst/>
          </a:prstGeom>
        </p:spPr>
      </p:pic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8525EC5D-F4C8-43BC-AD1F-0DFF295213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31" y="2620509"/>
            <a:ext cx="10807954" cy="18957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FCBF9-1CE6-45DD-8CB8-14AF66359B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5581" y="3687140"/>
            <a:ext cx="339434" cy="6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1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CFDC54-2546-4A03-90A3-CDC34D4BBB0E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68320"/>
          </a:solidFill>
          <a:ln>
            <a:solidFill>
              <a:srgbClr val="F68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841BCE-BA36-44B9-BDF5-C31BAE789CEF}"/>
              </a:ext>
            </a:extLst>
          </p:cNvPr>
          <p:cNvSpPr/>
          <p:nvPr/>
        </p:nvSpPr>
        <p:spPr>
          <a:xfrm>
            <a:off x="0" y="6188995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7CC5EF08-8B7E-4E84-85B6-D2EAD79565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508" y="6300442"/>
            <a:ext cx="1440253" cy="4340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BC289E0-E863-423E-B7A8-DE2F126FBAEC}"/>
              </a:ext>
            </a:extLst>
          </p:cNvPr>
          <p:cNvSpPr txBox="1"/>
          <p:nvPr/>
        </p:nvSpPr>
        <p:spPr>
          <a:xfrm>
            <a:off x="325027" y="223100"/>
            <a:ext cx="52575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ACCESS TO STATE OF </a:t>
            </a:r>
          </a:p>
          <a:p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THE ART FACILITIES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BDA5B5-E017-4152-98B3-75704DA39AB0}"/>
              </a:ext>
            </a:extLst>
          </p:cNvPr>
          <p:cNvSpPr txBox="1"/>
          <p:nvPr/>
        </p:nvSpPr>
        <p:spPr>
          <a:xfrm>
            <a:off x="325027" y="1650741"/>
            <a:ext cx="634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of the art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 add your content ]</a:t>
            </a:r>
            <a:endParaRPr lang="en-GB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7D1B2D-67A3-4B4A-AB6C-419E07CAED56}"/>
              </a:ext>
            </a:extLst>
          </p:cNvPr>
          <p:cNvCxnSpPr>
            <a:cxnSpLocks/>
          </p:cNvCxnSpPr>
          <p:nvPr/>
        </p:nvCxnSpPr>
        <p:spPr>
          <a:xfrm>
            <a:off x="204707" y="2331945"/>
            <a:ext cx="566087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083B59-FA5B-43FE-987E-AE39816ACE51}"/>
              </a:ext>
            </a:extLst>
          </p:cNvPr>
          <p:cNvCxnSpPr>
            <a:cxnSpLocks/>
          </p:cNvCxnSpPr>
          <p:nvPr/>
        </p:nvCxnSpPr>
        <p:spPr>
          <a:xfrm>
            <a:off x="204707" y="1405514"/>
            <a:ext cx="566087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CCB0DF5-367F-4571-B10B-5C90C166B5F5}"/>
              </a:ext>
            </a:extLst>
          </p:cNvPr>
          <p:cNvSpPr txBox="1"/>
          <p:nvPr/>
        </p:nvSpPr>
        <p:spPr>
          <a:xfrm>
            <a:off x="325027" y="2598456"/>
            <a:ext cx="39164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Brand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NEW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[add your content]</a:t>
            </a:r>
            <a:endParaRPr lang="en-GB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E7EB89F-1C93-4F11-9CF8-942D4FE97AB1}"/>
              </a:ext>
            </a:extLst>
          </p:cNvPr>
          <p:cNvCxnSpPr>
            <a:cxnSpLocks/>
          </p:cNvCxnSpPr>
          <p:nvPr/>
        </p:nvCxnSpPr>
        <p:spPr>
          <a:xfrm>
            <a:off x="204707" y="3269991"/>
            <a:ext cx="566087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854E1E0-26A1-41AC-9349-6FE5BAB67B48}"/>
              </a:ext>
            </a:extLst>
          </p:cNvPr>
          <p:cNvSpPr txBox="1"/>
          <p:nvPr/>
        </p:nvSpPr>
        <p:spPr>
          <a:xfrm>
            <a:off x="325027" y="3518036"/>
            <a:ext cx="4734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World-class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[add SECTOR]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provision 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635068A-923B-464A-BC5B-A0F76EEC5C6A}"/>
              </a:ext>
            </a:extLst>
          </p:cNvPr>
          <p:cNvCxnSpPr>
            <a:cxnSpLocks/>
          </p:cNvCxnSpPr>
          <p:nvPr/>
        </p:nvCxnSpPr>
        <p:spPr>
          <a:xfrm>
            <a:off x="204707" y="4196422"/>
            <a:ext cx="566087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0C28EB5-029D-4DAD-B1AE-4CA40E8C160B}"/>
              </a:ext>
            </a:extLst>
          </p:cNvPr>
          <p:cNvSpPr txBox="1"/>
          <p:nvPr/>
        </p:nvSpPr>
        <p:spPr>
          <a:xfrm>
            <a:off x="325027" y="445248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else 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1BF4485-9447-4841-8C0A-88B891FB34C2}"/>
              </a:ext>
            </a:extLst>
          </p:cNvPr>
          <p:cNvCxnSpPr>
            <a:cxnSpLocks/>
          </p:cNvCxnSpPr>
          <p:nvPr/>
        </p:nvCxnSpPr>
        <p:spPr>
          <a:xfrm>
            <a:off x="204707" y="5130872"/>
            <a:ext cx="566087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C693C08-95DD-4F89-AEAD-B7F811260EA2}"/>
              </a:ext>
            </a:extLst>
          </p:cNvPr>
          <p:cNvSpPr txBox="1"/>
          <p:nvPr/>
        </p:nvSpPr>
        <p:spPr>
          <a:xfrm>
            <a:off x="325027" y="5277452"/>
            <a:ext cx="3912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dedicated workspace 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IoT </a:t>
            </a:r>
          </a:p>
          <a:p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learners to work in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B80AA6F-EADF-4DF6-B6C9-C94DC209C899}"/>
              </a:ext>
            </a:extLst>
          </p:cNvPr>
          <p:cNvSpPr txBox="1"/>
          <p:nvPr/>
        </p:nvSpPr>
        <p:spPr>
          <a:xfrm>
            <a:off x="6412675" y="223100"/>
            <a:ext cx="4848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dirty="0">
                <a:solidFill>
                  <a:srgbClr val="F68320"/>
                </a:solidFill>
                <a:latin typeface="Arial Black" panose="020B0A04020102020204" pitchFamily="34" charset="0"/>
              </a:rPr>
              <a:t>LINKS TO LOCAL </a:t>
            </a:r>
          </a:p>
          <a:p>
            <a:r>
              <a:rPr lang="en-GB" sz="3000" dirty="0">
                <a:solidFill>
                  <a:srgbClr val="F68320"/>
                </a:solidFill>
                <a:latin typeface="Arial Black" panose="020B0A04020102020204" pitchFamily="34" charset="0"/>
              </a:rPr>
              <a:t>EMPLOYERS WITHIN THE RELEVANT INDUSTRY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5A6423-A190-4891-8334-3200CC845098}"/>
              </a:ext>
            </a:extLst>
          </p:cNvPr>
          <p:cNvCxnSpPr/>
          <p:nvPr/>
        </p:nvCxnSpPr>
        <p:spPr>
          <a:xfrm>
            <a:off x="6296365" y="2331945"/>
            <a:ext cx="5660875" cy="0"/>
          </a:xfrm>
          <a:prstGeom prst="line">
            <a:avLst/>
          </a:prstGeom>
          <a:ln w="9525" cap="flat" cmpd="sng" algn="ctr">
            <a:solidFill>
              <a:srgbClr val="F6832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2EF5035-1739-4632-8722-FAE8059664D6}"/>
              </a:ext>
            </a:extLst>
          </p:cNvPr>
          <p:cNvSpPr txBox="1"/>
          <p:nvPr/>
        </p:nvSpPr>
        <p:spPr>
          <a:xfrm>
            <a:off x="6356525" y="2598456"/>
            <a:ext cx="2412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GB" sz="2000" dirty="0">
                <a:solidFill>
                  <a:srgbClr val="F683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experience</a:t>
            </a:r>
          </a:p>
          <a:p>
            <a:endParaRPr lang="en-GB" sz="2000" dirty="0">
              <a:solidFill>
                <a:srgbClr val="F6832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0E577EE-E68F-43ED-9B9E-1DFE353A053B}"/>
              </a:ext>
            </a:extLst>
          </p:cNvPr>
          <p:cNvCxnSpPr/>
          <p:nvPr/>
        </p:nvCxnSpPr>
        <p:spPr>
          <a:xfrm>
            <a:off x="6296365" y="3269991"/>
            <a:ext cx="5660875" cy="0"/>
          </a:xfrm>
          <a:prstGeom prst="line">
            <a:avLst/>
          </a:prstGeom>
          <a:ln w="9525" cap="flat" cmpd="sng" algn="ctr">
            <a:solidFill>
              <a:srgbClr val="F6832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6FCFCAAC-F9C8-4772-A6D4-D8A5A8ED4881}"/>
              </a:ext>
            </a:extLst>
          </p:cNvPr>
          <p:cNvSpPr txBox="1"/>
          <p:nvPr/>
        </p:nvSpPr>
        <p:spPr>
          <a:xfrm>
            <a:off x="6364543" y="3416969"/>
            <a:ext cx="58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 employers’ premises to access </a:t>
            </a:r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cutting </a:t>
            </a:r>
          </a:p>
          <a:p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edge technology </a:t>
            </a:r>
            <a:r>
              <a:rPr lang="en-GB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develop new skills</a:t>
            </a:r>
            <a:endParaRPr lang="en-GB" dirty="0">
              <a:solidFill>
                <a:srgbClr val="F6832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2C2B544-4CA5-4C3B-8D7F-7EA944F3513D}"/>
              </a:ext>
            </a:extLst>
          </p:cNvPr>
          <p:cNvCxnSpPr/>
          <p:nvPr/>
        </p:nvCxnSpPr>
        <p:spPr>
          <a:xfrm>
            <a:off x="6296365" y="4208454"/>
            <a:ext cx="5660875" cy="0"/>
          </a:xfrm>
          <a:prstGeom prst="line">
            <a:avLst/>
          </a:prstGeom>
          <a:ln w="9525" cap="flat" cmpd="sng" algn="ctr">
            <a:solidFill>
              <a:srgbClr val="F6832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782944A-1563-4408-B508-7A48B7670CCE}"/>
              </a:ext>
            </a:extLst>
          </p:cNvPr>
          <p:cNvSpPr txBox="1"/>
          <p:nvPr/>
        </p:nvSpPr>
        <p:spPr>
          <a:xfrm>
            <a:off x="6356683" y="4452486"/>
            <a:ext cx="2097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Guest </a:t>
            </a:r>
            <a:r>
              <a:rPr lang="en-GB" sz="2000" dirty="0">
                <a:solidFill>
                  <a:srgbClr val="F683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lectures</a:t>
            </a:r>
            <a:endParaRPr lang="en-GB" sz="2000" dirty="0">
              <a:solidFill>
                <a:srgbClr val="F6832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5ED264B-F97E-4EB8-AFC0-6B070A2CDA5B}"/>
              </a:ext>
            </a:extLst>
          </p:cNvPr>
          <p:cNvCxnSpPr/>
          <p:nvPr/>
        </p:nvCxnSpPr>
        <p:spPr>
          <a:xfrm>
            <a:off x="6292351" y="5142904"/>
            <a:ext cx="5660875" cy="0"/>
          </a:xfrm>
          <a:prstGeom prst="line">
            <a:avLst/>
          </a:prstGeom>
          <a:ln w="9525" cap="flat" cmpd="sng" algn="ctr">
            <a:solidFill>
              <a:srgbClr val="F6832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9556DB36-ED5F-4CAB-88B0-2E8094BD557E}"/>
              </a:ext>
            </a:extLst>
          </p:cNvPr>
          <p:cNvSpPr txBox="1"/>
          <p:nvPr/>
        </p:nvSpPr>
        <p:spPr>
          <a:xfrm>
            <a:off x="6364543" y="5364466"/>
            <a:ext cx="37320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GB" sz="2000" dirty="0">
                <a:solidFill>
                  <a:srgbClr val="F683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support</a:t>
            </a:r>
            <a:r>
              <a:rPr lang="en-GB" sz="20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being planned </a:t>
            </a:r>
            <a:endParaRPr lang="en-GB" sz="2000" dirty="0">
              <a:solidFill>
                <a:srgbClr val="F6832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99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3D65-AE38-4301-8CA1-AE8BD8DA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cs typeface="Calibri Light"/>
              </a:rPr>
              <a:t>WHAT NEXT? 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8D03F-DB78-47D9-BE0A-7B3165E289C5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21691C-F1FC-41F9-B4B7-ECBCE41D2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3E44458-CB04-4462-8FF4-3E95785D9F84}"/>
              </a:ext>
            </a:extLst>
          </p:cNvPr>
          <p:cNvSpPr/>
          <p:nvPr/>
        </p:nvSpPr>
        <p:spPr>
          <a:xfrm>
            <a:off x="8247696" y="4325872"/>
            <a:ext cx="3298616" cy="1404472"/>
          </a:xfrm>
          <a:prstGeom prst="rect">
            <a:avLst/>
          </a:prstGeom>
          <a:solidFill>
            <a:schemeClr val="bg1"/>
          </a:solidFill>
          <a:ln>
            <a:solidFill>
              <a:srgbClr val="F683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9DE49-6750-4345-86E4-2361E4D710C7}"/>
              </a:ext>
            </a:extLst>
          </p:cNvPr>
          <p:cNvSpPr txBox="1"/>
          <p:nvPr/>
        </p:nvSpPr>
        <p:spPr>
          <a:xfrm>
            <a:off x="8430119" y="4543091"/>
            <a:ext cx="2899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ANY QUESTIONS?</a:t>
            </a:r>
          </a:p>
          <a:p>
            <a:pPr algn="ctr"/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Institution first </a:t>
            </a:r>
          </a:p>
          <a:p>
            <a:pPr algn="ctr"/>
            <a:endParaRPr lang="en-GB" sz="1000" dirty="0">
              <a:solidFill>
                <a:srgbClr val="F6832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1400" dirty="0">
                <a:solidFill>
                  <a:srgbClr val="F68320"/>
                </a:solidFill>
                <a:latin typeface="Arial Black" panose="020B0A04020102020204" pitchFamily="34" charset="0"/>
              </a:rPr>
              <a:t>EMAIL: </a:t>
            </a:r>
            <a:r>
              <a:rPr lang="en-GB" sz="14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INFO@WEIOT.AC.UK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495B1C-8264-49BB-9604-BEE9E7369FE0}"/>
              </a:ext>
            </a:extLst>
          </p:cNvPr>
          <p:cNvSpPr txBox="1"/>
          <p:nvPr/>
        </p:nvSpPr>
        <p:spPr>
          <a:xfrm>
            <a:off x="733232" y="1968187"/>
            <a:ext cx="5660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 Black" panose="020B0A04020102020204" pitchFamily="34" charset="0"/>
              </a:rPr>
              <a:t>ENJOY YOUR COURSE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BBEC62-BA7D-4666-AF66-0722AA8E6727}"/>
              </a:ext>
            </a:extLst>
          </p:cNvPr>
          <p:cNvCxnSpPr>
            <a:cxnSpLocks/>
          </p:cNvCxnSpPr>
          <p:nvPr/>
        </p:nvCxnSpPr>
        <p:spPr>
          <a:xfrm>
            <a:off x="711090" y="3891838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87F1FD-D41F-43A0-B3C3-C9B1552A416C}"/>
              </a:ext>
            </a:extLst>
          </p:cNvPr>
          <p:cNvSpPr txBox="1"/>
          <p:nvPr/>
        </p:nvSpPr>
        <p:spPr>
          <a:xfrm>
            <a:off x="645689" y="2908314"/>
            <a:ext cx="5645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AN ‘ASSOCIATE LEARNER’ 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BD4659-003B-4F8B-897A-E955BD9ED23E}"/>
              </a:ext>
            </a:extLst>
          </p:cNvPr>
          <p:cNvCxnSpPr>
            <a:cxnSpLocks/>
          </p:cNvCxnSpPr>
          <p:nvPr/>
        </p:nvCxnSpPr>
        <p:spPr>
          <a:xfrm>
            <a:off x="717878" y="4771339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FDE32C2-8821-4038-BC31-727E64AAD6C2}"/>
              </a:ext>
            </a:extLst>
          </p:cNvPr>
          <p:cNvCxnSpPr>
            <a:cxnSpLocks/>
          </p:cNvCxnSpPr>
          <p:nvPr/>
        </p:nvCxnSpPr>
        <p:spPr>
          <a:xfrm>
            <a:off x="733232" y="2710305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8A524-42D1-4985-BA04-0B17DED57974}"/>
              </a:ext>
            </a:extLst>
          </p:cNvPr>
          <p:cNvCxnSpPr>
            <a:cxnSpLocks/>
          </p:cNvCxnSpPr>
          <p:nvPr/>
        </p:nvCxnSpPr>
        <p:spPr>
          <a:xfrm>
            <a:off x="717879" y="1836470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85D66A9-CAF2-4A34-ABE9-B154005EB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1552" y="370172"/>
            <a:ext cx="3054759" cy="2629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036B068-AAF1-455E-AF1C-D289884A495F}"/>
              </a:ext>
            </a:extLst>
          </p:cNvPr>
          <p:cNvSpPr txBox="1"/>
          <p:nvPr/>
        </p:nvSpPr>
        <p:spPr>
          <a:xfrm>
            <a:off x="645688" y="4063889"/>
            <a:ext cx="5898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LEARNER SURVEY IN DEC 22 / JAN 23 </a:t>
            </a:r>
          </a:p>
        </p:txBody>
      </p:sp>
    </p:spTree>
    <p:extLst>
      <p:ext uri="{BB962C8B-B14F-4D97-AF65-F5344CB8AC3E}">
        <p14:creationId xmlns:p14="http://schemas.microsoft.com/office/powerpoint/2010/main" val="2362884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83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13D65-AE38-4301-8CA1-AE8BD8DA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Arial Black" panose="020B0A04020102020204" pitchFamily="34" charset="0"/>
                <a:cs typeface="Calibri Light"/>
              </a:rPr>
              <a:t>Don’t forget to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A8D03F-DB78-47D9-BE0A-7B3165E289C5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265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21691C-F1FC-41F9-B4B7-ECBCE41D25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884" y="6295163"/>
            <a:ext cx="1440253" cy="4340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E9DE49-6750-4345-86E4-2361E4D710C7}"/>
              </a:ext>
            </a:extLst>
          </p:cNvPr>
          <p:cNvSpPr txBox="1"/>
          <p:nvPr/>
        </p:nvSpPr>
        <p:spPr>
          <a:xfrm>
            <a:off x="8521456" y="4658776"/>
            <a:ext cx="2712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dirty="0">
                <a:solidFill>
                  <a:srgbClr val="F68320"/>
                </a:solidFill>
                <a:latin typeface="Arial Black" panose="020B0A04020102020204" pitchFamily="34" charset="0"/>
              </a:rPr>
              <a:t>ANY QUESTIONS?</a:t>
            </a:r>
          </a:p>
          <a:p>
            <a:pPr algn="r"/>
            <a:endParaRPr lang="en-GB" sz="1000" dirty="0">
              <a:solidFill>
                <a:srgbClr val="F68320"/>
              </a:solidFill>
              <a:latin typeface="Arial Black" panose="020B0A04020102020204" pitchFamily="34" charset="0"/>
            </a:endParaRPr>
          </a:p>
          <a:p>
            <a:pPr algn="r"/>
            <a:r>
              <a:rPr lang="en-GB" sz="1400" dirty="0">
                <a:solidFill>
                  <a:srgbClr val="F68320"/>
                </a:solidFill>
                <a:latin typeface="Arial Black" panose="020B0A04020102020204" pitchFamily="34" charset="0"/>
              </a:rPr>
              <a:t>EMAIL: </a:t>
            </a:r>
            <a:r>
              <a:rPr lang="en-GB" sz="1400" dirty="0">
                <a:solidFill>
                  <a:srgbClr val="F683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INFO@WEIOT.AC.UK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C0F4DE-997D-4E84-BAF2-94627631CD1D}"/>
              </a:ext>
            </a:extLst>
          </p:cNvPr>
          <p:cNvSpPr txBox="1"/>
          <p:nvPr/>
        </p:nvSpPr>
        <p:spPr>
          <a:xfrm>
            <a:off x="717878" y="2093787"/>
            <a:ext cx="62123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Wear your Pin Badge on your Lanyard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BBBEC62-BA7D-4666-AF66-0722AA8E6727}"/>
              </a:ext>
            </a:extLst>
          </p:cNvPr>
          <p:cNvCxnSpPr>
            <a:cxnSpLocks/>
          </p:cNvCxnSpPr>
          <p:nvPr/>
        </p:nvCxnSpPr>
        <p:spPr>
          <a:xfrm>
            <a:off x="705675" y="3429000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387F1FD-D41F-43A0-B3C3-C9B1552A416C}"/>
              </a:ext>
            </a:extLst>
          </p:cNvPr>
          <p:cNvSpPr txBox="1"/>
          <p:nvPr/>
        </p:nvSpPr>
        <p:spPr>
          <a:xfrm>
            <a:off x="797230" y="3669914"/>
            <a:ext cx="55005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 QR Code for more details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BBD4659-003B-4F8B-897A-E955BD9ED23E}"/>
              </a:ext>
            </a:extLst>
          </p:cNvPr>
          <p:cNvCxnSpPr>
            <a:cxnSpLocks/>
          </p:cNvCxnSpPr>
          <p:nvPr/>
        </p:nvCxnSpPr>
        <p:spPr>
          <a:xfrm>
            <a:off x="725392" y="5028108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408A524-42D1-4985-BA04-0B17DED57974}"/>
              </a:ext>
            </a:extLst>
          </p:cNvPr>
          <p:cNvCxnSpPr>
            <a:cxnSpLocks/>
          </p:cNvCxnSpPr>
          <p:nvPr/>
        </p:nvCxnSpPr>
        <p:spPr>
          <a:xfrm>
            <a:off x="717879" y="1836470"/>
            <a:ext cx="6212305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14897254-F6F7-44F9-AA7B-B6DF37C53169}"/>
              </a:ext>
            </a:extLst>
          </p:cNvPr>
          <p:cNvSpPr/>
          <p:nvPr/>
        </p:nvSpPr>
        <p:spPr>
          <a:xfrm>
            <a:off x="8247696" y="602166"/>
            <a:ext cx="3104245" cy="2587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QR CODE to be added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D70F14-4268-4847-B821-97E7F37519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2502" y="439083"/>
            <a:ext cx="3829931" cy="382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23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3692427-c3ec-4c6c-a338-27663af36aae">WCGBGT-1454622293-137565</_dlc_DocId>
    <_dlc_DocIdUrl xmlns="53692427-c3ec-4c6c-a338-27663af36aae">
      <Url>https://weston.sharepoint.com/sites/BGTTeam/_layouts/15/DocIdRedir.aspx?ID=WCGBGT-1454622293-137565</Url>
      <Description>WCGBGT-1454622293-137565</Description>
    </_dlc_DocIdUrl>
    <_ip_UnifiedCompliancePolicyUIAction xmlns="http://schemas.microsoft.com/sharepoint/v3" xsi:nil="true"/>
    <_ip_UnifiedCompliancePolicyProperties xmlns="http://schemas.microsoft.com/sharepoint/v3" xsi:nil="true"/>
    <Document_x0020_Approver xmlns="39fa5586-de2e-4586-b2ca-feba0ec146bc">
      <UserInfo>
        <DisplayName>Claire Arbery</DisplayName>
        <AccountId>45</AccountId>
        <AccountType/>
      </UserInfo>
    </Document_x0020_Approver>
    <ISO_x0020_Classification xmlns="39fa5586-de2e-4586-b2ca-feba0ec146bc">Internal</ISO_x0020_Classification>
    <lcf76f155ced4ddcb4097134ff3c332f xmlns="b1247aa1-5be3-4147-9578-dcdd28087c14">
      <Terms xmlns="http://schemas.microsoft.com/office/infopath/2007/PartnerControls"/>
    </lcf76f155ced4ddcb4097134ff3c332f>
    <TaxCatchAll xmlns="babfd133-4c0d-41c0-a6e3-849992d5c2d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947A02BAB0F4AAD4A04769A576FD0" ma:contentTypeVersion="20" ma:contentTypeDescription="Create a new document." ma:contentTypeScope="" ma:versionID="2e598e128c076fe5ca64bbc815a19881">
  <xsd:schema xmlns:xsd="http://www.w3.org/2001/XMLSchema" xmlns:xs="http://www.w3.org/2001/XMLSchema" xmlns:p="http://schemas.microsoft.com/office/2006/metadata/properties" xmlns:ns1="http://schemas.microsoft.com/sharepoint/v3" xmlns:ns2="53692427-c3ec-4c6c-a338-27663af36aae" xmlns:ns3="39fa5586-de2e-4586-b2ca-feba0ec146bc" xmlns:ns4="b1247aa1-5be3-4147-9578-dcdd28087c14" xmlns:ns5="babfd133-4c0d-41c0-a6e3-849992d5c2d3" targetNamespace="http://schemas.microsoft.com/office/2006/metadata/properties" ma:root="true" ma:fieldsID="ba5cf96488d9192742b3638e9a70d38c" ns1:_="" ns2:_="" ns3:_="" ns4:_="" ns5:_="">
    <xsd:import namespace="http://schemas.microsoft.com/sharepoint/v3"/>
    <xsd:import namespace="53692427-c3ec-4c6c-a338-27663af36aae"/>
    <xsd:import namespace="39fa5586-de2e-4586-b2ca-feba0ec146bc"/>
    <xsd:import namespace="b1247aa1-5be3-4147-9578-dcdd28087c14"/>
    <xsd:import namespace="babfd133-4c0d-41c0-a6e3-849992d5c2d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SO_x0020_Classification"/>
                <xsd:element ref="ns3:Document_x0020_Approver"/>
                <xsd:element ref="ns4:MediaServiceMetadata" minOccurs="0"/>
                <xsd:element ref="ns4:MediaServiceFastMetadata" minOccurs="0"/>
                <xsd:element ref="ns5:SharedWithUsers" minOccurs="0"/>
                <xsd:element ref="ns5:SharedWithDetails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92427-c3ec-4c6c-a338-27663af36a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fa5586-de2e-4586-b2ca-feba0ec146bc" elementFormDefault="qualified">
    <xsd:import namespace="http://schemas.microsoft.com/office/2006/documentManagement/types"/>
    <xsd:import namespace="http://schemas.microsoft.com/office/infopath/2007/PartnerControls"/>
    <xsd:element name="ISO_x0020_Classification" ma:index="11" ma:displayName="ISO Classification" ma:format="Dropdown" ma:internalName="ISO_x0020_Classification">
      <xsd:simpleType>
        <xsd:restriction base="dms:Choice">
          <xsd:enumeration value="Public"/>
          <xsd:enumeration value="Internal"/>
          <xsd:enumeration value="Confidential"/>
          <xsd:enumeration value="Externally Owned Document"/>
        </xsd:restriction>
      </xsd:simpleType>
    </xsd:element>
    <xsd:element name="Document_x0020_Approver" ma:index="12" ma:displayName="Document Approver" ma:list="UserInfo" ma:SharePointGroup="0" ma:internalName="Document_x0020_Approv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47aa1-5be3-4147-9578-dcdd28087c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2386ffe3-f506-4fc2-834c-383d1dcde9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bfd133-4c0d-41c0-a6e3-849992d5c2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30" nillable="true" ma:displayName="Taxonomy Catch All Column" ma:hidden="true" ma:list="{c77b3a76-3403-4cb0-ae89-cbe22ef2ff73}" ma:internalName="TaxCatchAll" ma:showField="CatchAllData" ma:web="babfd133-4c0d-41c0-a6e3-849992d5c2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05C5D47-1E7C-46B4-9656-2BC6BE1A75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98B723-E79C-47E3-805E-A2DE1E5ADF5F}">
  <ds:schemaRefs>
    <ds:schemaRef ds:uri="http://schemas.microsoft.com/sharepoint/v3"/>
    <ds:schemaRef ds:uri="babfd133-4c0d-41c0-a6e3-849992d5c2d3"/>
    <ds:schemaRef ds:uri="http://schemas.microsoft.com/office/2006/documentManagement/types"/>
    <ds:schemaRef ds:uri="53692427-c3ec-4c6c-a338-27663af36aae"/>
    <ds:schemaRef ds:uri="http://purl.org/dc/dcmitype/"/>
    <ds:schemaRef ds:uri="http://schemas.microsoft.com/office/infopath/2007/PartnerControls"/>
    <ds:schemaRef ds:uri="39fa5586-de2e-4586-b2ca-feba0ec146b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b1247aa1-5be3-4147-9578-dcdd28087c14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10F9B54-8CD0-42F0-B48D-07D4EF99FD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3692427-c3ec-4c6c-a338-27663af36aae"/>
    <ds:schemaRef ds:uri="39fa5586-de2e-4586-b2ca-feba0ec146bc"/>
    <ds:schemaRef ds:uri="b1247aa1-5be3-4147-9578-dcdd28087c14"/>
    <ds:schemaRef ds:uri="babfd133-4c0d-41c0-a6e3-849992d5c2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034051E-BCDE-4F17-9BF1-50F533B00C6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7277</TotalTime>
  <Words>519</Words>
  <Application>Microsoft Office PowerPoint</Application>
  <PresentationFormat>Widescreen</PresentationFormat>
  <Paragraphs>84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WELCOME  </vt:lpstr>
      <vt:lpstr>WHAT IS THE WEST OF ENGLAND INSTITUTE OF TECHNOLOGY (WEIoT)? </vt:lpstr>
      <vt:lpstr>IoT – Investmentt  </vt:lpstr>
      <vt:lpstr>WEIoT PARTNERS </vt:lpstr>
      <vt:lpstr>SECTORS </vt:lpstr>
      <vt:lpstr>PowerPoint Presentation</vt:lpstr>
      <vt:lpstr>WHAT NEXT? </vt:lpstr>
      <vt:lpstr>Don’t forget 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Wilkinson</dc:creator>
  <cp:lastModifiedBy>Claire Arbery</cp:lastModifiedBy>
  <cp:revision>53</cp:revision>
  <dcterms:created xsi:type="dcterms:W3CDTF">2021-08-09T11:06:38Z</dcterms:created>
  <dcterms:modified xsi:type="dcterms:W3CDTF">2022-08-24T16:19:48Z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0x0101007A9947A02BAB0F4AAD4A04769A576FD0</vt:lpwstr>
  </property>
  <property fmtid="{D5CDD505-2E9C-101B-9397-08002B2CF9AE}" pid="3" name="_dlc_DocIdItemGuid">
    <vt:lpwstr>102152dc-2732-40e2-bdb4-ef284572ba3a</vt:lpwstr>
  </property>
</Properties>
</file>